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415" r:id="rId2"/>
    <p:sldId id="459" r:id="rId3"/>
    <p:sldId id="496" r:id="rId4"/>
    <p:sldId id="497" r:id="rId5"/>
    <p:sldId id="470" r:id="rId6"/>
    <p:sldId id="498"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67" d="100"/>
          <a:sy n="167" d="100"/>
        </p:scale>
        <p:origin x="-336" y="-1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10/22/16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12:1</a:t>
            </a:r>
            <a:r>
              <a:rPr lang="en-AU" sz="4800" dirty="0" smtClean="0">
                <a:solidFill>
                  <a:srgbClr val="FFFF66"/>
                </a:solidFill>
              </a:rPr>
              <a:t>-8</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44184"/>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0"/>
              </a:spcAft>
            </a:pPr>
            <a:r>
              <a:rPr lang="en-US" sz="3200" b="1" dirty="0" smtClean="0">
                <a:solidFill>
                  <a:schemeClr val="bg1"/>
                </a:solidFill>
                <a:latin typeface="Times New Roman"/>
                <a:cs typeface="Times New Roman"/>
              </a:rPr>
              <a:t>12 </a:t>
            </a:r>
            <a:r>
              <a:rPr lang="en-US" sz="3200" dirty="0" smtClean="0">
                <a:solidFill>
                  <a:schemeClr val="bg1"/>
                </a:solidFill>
                <a:latin typeface="Times New Roman"/>
                <a:cs typeface="Times New Roman"/>
              </a:rPr>
              <a:t>I appeal to you therefore, brothers, by the mercies of God, to present your bodies as a living sacrifice, holy and acceptable to God, which is your spiritual worship. </a:t>
            </a:r>
            <a:r>
              <a:rPr lang="en-US" sz="3200" b="1" baseline="30000" dirty="0" smtClean="0">
                <a:solidFill>
                  <a:schemeClr val="bg1"/>
                </a:solidFill>
                <a:latin typeface="Times New Roman"/>
                <a:cs typeface="Times New Roman"/>
              </a:rPr>
              <a:t>2 </a:t>
            </a:r>
            <a:r>
              <a:rPr lang="en-US" sz="3200" dirty="0" smtClean="0">
                <a:solidFill>
                  <a:schemeClr val="bg1"/>
                </a:solidFill>
                <a:latin typeface="Times New Roman"/>
                <a:cs typeface="Times New Roman"/>
              </a:rPr>
              <a:t>Do not be conformed to this world, but be transformed by the renewal of your mind, that by testing you may discern what is the will of God, what is good and acceptable and perfect. </a:t>
            </a:r>
            <a:endParaRPr lang="en-US" sz="3200" dirty="0">
              <a:solidFill>
                <a:schemeClr val="bg1"/>
              </a:solidFill>
              <a:latin typeface="Times New Roman"/>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10493"/>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0"/>
              </a:spcAft>
            </a:pPr>
            <a:r>
              <a:rPr lang="en-AU" sz="3200" b="1" baseline="30000" dirty="0" smtClean="0">
                <a:solidFill>
                  <a:schemeClr val="bg1"/>
                </a:solidFill>
                <a:latin typeface="Open Sans"/>
                <a:ea typeface="Cambria"/>
                <a:cs typeface="Times New Roman"/>
              </a:rPr>
              <a:t>3 </a:t>
            </a:r>
            <a:r>
              <a:rPr lang="en-AU" sz="3200" dirty="0" smtClean="0">
                <a:solidFill>
                  <a:schemeClr val="bg1"/>
                </a:solidFill>
                <a:latin typeface="Times New Roman"/>
                <a:ea typeface="Cambria"/>
                <a:cs typeface="Times New Roman"/>
              </a:rPr>
              <a:t>For by the grace given to me I say to everyone among you not to think of himself more highly than he ought to think, but to think with sober judgment, each according to the measure of faith that God has assigned. </a:t>
            </a:r>
            <a:r>
              <a:rPr lang="en-AU" sz="3200" b="1" baseline="30000" dirty="0" smtClean="0">
                <a:solidFill>
                  <a:schemeClr val="bg1"/>
                </a:solidFill>
                <a:latin typeface="Open Sans"/>
                <a:ea typeface="Cambria"/>
                <a:cs typeface="Times New Roman"/>
              </a:rPr>
              <a:t>4 </a:t>
            </a:r>
            <a:r>
              <a:rPr lang="en-AU" sz="3200" dirty="0" smtClean="0">
                <a:solidFill>
                  <a:schemeClr val="bg1"/>
                </a:solidFill>
                <a:latin typeface="Times New Roman"/>
                <a:ea typeface="Cambria"/>
                <a:cs typeface="Times New Roman"/>
              </a:rPr>
              <a:t>For as in one body we have many members, and the members do not all have the same function, </a:t>
            </a:r>
            <a:r>
              <a:rPr lang="en-AU" sz="3200" b="1" baseline="30000" dirty="0" smtClean="0">
                <a:solidFill>
                  <a:schemeClr val="bg1"/>
                </a:solidFill>
                <a:latin typeface="Open Sans"/>
                <a:ea typeface="Cambria"/>
                <a:cs typeface="Times New Roman"/>
              </a:rPr>
              <a:t>5 </a:t>
            </a:r>
            <a:r>
              <a:rPr lang="en-AU" sz="3200" dirty="0" smtClean="0">
                <a:solidFill>
                  <a:schemeClr val="bg1"/>
                </a:solidFill>
                <a:latin typeface="Times New Roman"/>
                <a:ea typeface="Cambria"/>
                <a:cs typeface="Times New Roman"/>
              </a:rPr>
              <a:t>so we, though many, are one body in Christ, and individually members one of another.</a:t>
            </a:r>
            <a:r>
              <a:rPr lang="en-AU" sz="3200" dirty="0" smtClean="0">
                <a:solidFill>
                  <a:schemeClr val="bg1"/>
                </a:solidFill>
                <a:latin typeface="Times New Roman"/>
                <a:ea typeface="Cambria"/>
                <a:cs typeface="Times New Roman"/>
              </a:rPr>
              <a:t> </a:t>
            </a:r>
            <a:endParaRPr lang="en-US" sz="3200" dirty="0">
              <a:solidFill>
                <a:schemeClr val="bg1"/>
              </a:solidFill>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44184"/>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0"/>
              </a:spcAft>
            </a:pPr>
            <a:r>
              <a:rPr lang="en-AU" sz="3200" b="1" baseline="30000" dirty="0" smtClean="0">
                <a:solidFill>
                  <a:schemeClr val="bg1"/>
                </a:solidFill>
                <a:latin typeface="Open Sans"/>
                <a:ea typeface="Cambria"/>
                <a:cs typeface="Times New Roman"/>
              </a:rPr>
              <a:t>6</a:t>
            </a:r>
            <a:r>
              <a:rPr lang="en-AU" sz="3200" b="1" baseline="30000" dirty="0" smtClean="0">
                <a:solidFill>
                  <a:schemeClr val="bg1"/>
                </a:solidFill>
                <a:latin typeface="Open Sans"/>
                <a:ea typeface="Cambria"/>
                <a:cs typeface="Times New Roman"/>
              </a:rPr>
              <a:t> </a:t>
            </a:r>
            <a:r>
              <a:rPr lang="en-AU" sz="3200" dirty="0" smtClean="0">
                <a:solidFill>
                  <a:schemeClr val="bg1"/>
                </a:solidFill>
                <a:latin typeface="Times New Roman"/>
                <a:ea typeface="Cambria"/>
                <a:cs typeface="Times New Roman"/>
              </a:rPr>
              <a:t>Having gifts that differ according to the grace given to us, let us use them: if prophecy, in proportion to our faith; </a:t>
            </a:r>
            <a:r>
              <a:rPr lang="en-AU" sz="3200" b="1" baseline="30000" dirty="0" smtClean="0">
                <a:solidFill>
                  <a:schemeClr val="bg1"/>
                </a:solidFill>
                <a:latin typeface="Open Sans"/>
                <a:ea typeface="Cambria"/>
                <a:cs typeface="Times New Roman"/>
              </a:rPr>
              <a:t>7 </a:t>
            </a:r>
            <a:r>
              <a:rPr lang="en-AU" sz="3200" dirty="0" smtClean="0">
                <a:solidFill>
                  <a:schemeClr val="bg1"/>
                </a:solidFill>
                <a:latin typeface="Times New Roman"/>
                <a:ea typeface="Cambria"/>
                <a:cs typeface="Times New Roman"/>
              </a:rPr>
              <a:t>if service, in our serving; the one who teaches, in his teaching; </a:t>
            </a:r>
            <a:r>
              <a:rPr lang="en-AU" sz="3200" b="1" baseline="30000" dirty="0" smtClean="0">
                <a:solidFill>
                  <a:schemeClr val="bg1"/>
                </a:solidFill>
                <a:latin typeface="Open Sans"/>
                <a:ea typeface="Cambria"/>
                <a:cs typeface="Times New Roman"/>
              </a:rPr>
              <a:t>8 </a:t>
            </a:r>
            <a:r>
              <a:rPr lang="en-AU" sz="3200" dirty="0" smtClean="0">
                <a:solidFill>
                  <a:schemeClr val="bg1"/>
                </a:solidFill>
                <a:latin typeface="Times New Roman"/>
                <a:ea typeface="Cambria"/>
                <a:cs typeface="Times New Roman"/>
              </a:rPr>
              <a:t>the one who exhorts, in his exhortation; the one who contributes, in generosity; the one who leads, with zeal; the one who does acts of mercy, with cheerfulness. </a:t>
            </a:r>
            <a:endParaRPr lang="en-US" sz="3200" dirty="0">
              <a:solidFill>
                <a:schemeClr val="bg1"/>
              </a:solidFill>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extBox 14"/>
          <p:cNvSpPr txBox="1"/>
          <p:nvPr/>
        </p:nvSpPr>
        <p:spPr>
          <a:xfrm>
            <a:off x="0" y="571500"/>
            <a:ext cx="9144000"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Finding our </a:t>
            </a:r>
            <a:r>
              <a:rPr lang="en-US" sz="2400" spc="120" dirty="0" smtClean="0">
                <a:solidFill>
                  <a:schemeClr val="bg1"/>
                </a:solidFill>
                <a:latin typeface="Times New Roman"/>
                <a:cs typeface="Times New Roman"/>
              </a:rPr>
              <a:t>place in church, is not about finding a place where everything is provided to cater for my every spiritual need</a:t>
            </a:r>
          </a:p>
          <a:p>
            <a:pPr marL="265113" indent="-265113">
              <a:buFont typeface="Arial"/>
              <a:buChar char="•"/>
            </a:pPr>
            <a:r>
              <a:rPr lang="en-US" sz="2400" spc="120" dirty="0" smtClean="0">
                <a:solidFill>
                  <a:schemeClr val="bg1"/>
                </a:solidFill>
                <a:latin typeface="Times New Roman"/>
                <a:cs typeface="Times New Roman"/>
              </a:rPr>
              <a:t>It’s about discovering “</a:t>
            </a:r>
            <a:r>
              <a:rPr lang="en-US" sz="2400" spc="120" dirty="0" smtClean="0">
                <a:solidFill>
                  <a:schemeClr val="bg1"/>
                </a:solidFill>
                <a:latin typeface="Times New Roman"/>
                <a:cs typeface="Times New Roman"/>
              </a:rPr>
              <a:t>What part of the body am I”</a:t>
            </a:r>
          </a:p>
          <a:p>
            <a:pPr marL="265113" indent="-265113">
              <a:buFont typeface="Arial"/>
              <a:buChar char="•"/>
            </a:pPr>
            <a:r>
              <a:rPr lang="en-US" sz="2400" spc="120" dirty="0" smtClean="0">
                <a:solidFill>
                  <a:schemeClr val="bg1"/>
                </a:solidFill>
                <a:latin typeface="Times New Roman"/>
                <a:cs typeface="Times New Roman"/>
              </a:rPr>
              <a:t>Proper functioning as the body is an expression of worship</a:t>
            </a:r>
            <a:endParaRPr lang="en-US" sz="2400" spc="120" dirty="0" smtClean="0">
              <a:solidFill>
                <a:schemeClr val="bg1"/>
              </a:solidFill>
              <a:latin typeface="Times New Roman"/>
              <a:cs typeface="Times New Roman"/>
            </a:endParaRPr>
          </a:p>
        </p:txBody>
      </p:sp>
      <p:sp>
        <p:nvSpPr>
          <p:cNvPr id="37" name="TextBox 36"/>
          <p:cNvSpPr txBox="1"/>
          <p:nvPr/>
        </p:nvSpPr>
        <p:spPr>
          <a:xfrm>
            <a:off x="0" y="2095500"/>
            <a:ext cx="9144000" cy="830997"/>
          </a:xfrm>
          <a:prstGeom prst="rect">
            <a:avLst/>
          </a:prstGeom>
          <a:noFill/>
          <a:ln w="22225">
            <a:solidFill>
              <a:srgbClr val="FFFF00"/>
            </a:solidFill>
          </a:ln>
        </p:spPr>
        <p:txBody>
          <a:bodyPr wrap="square" rtlCol="0">
            <a:spAutoFit/>
          </a:bodyPr>
          <a:lstStyle/>
          <a:p>
            <a:pPr marL="265113" indent="-265113"/>
            <a:r>
              <a:rPr lang="en-US" sz="2400" spc="120" dirty="0" smtClean="0">
                <a:solidFill>
                  <a:srgbClr val="FFFF00"/>
                </a:solidFill>
                <a:latin typeface="Times New Roman"/>
                <a:cs typeface="Times New Roman"/>
              </a:rPr>
              <a:t>“</a:t>
            </a:r>
            <a:r>
              <a:rPr lang="en-US" sz="2400" spc="120" dirty="0" smtClean="0">
                <a:solidFill>
                  <a:srgbClr val="FFFF00"/>
                </a:solidFill>
                <a:latin typeface="Times New Roman"/>
                <a:cs typeface="Times New Roman"/>
              </a:rPr>
              <a:t>That church really needs me” </a:t>
            </a:r>
            <a:r>
              <a:rPr lang="en-US" sz="2400" spc="120" dirty="0" smtClean="0">
                <a:solidFill>
                  <a:schemeClr val="bg1"/>
                </a:solidFill>
                <a:latin typeface="Times New Roman"/>
                <a:cs typeface="Times New Roman"/>
              </a:rPr>
              <a:t>= thinking too highly of one’s self</a:t>
            </a:r>
          </a:p>
          <a:p>
            <a:pPr marL="265113" indent="-265113"/>
            <a:r>
              <a:rPr lang="en-US" sz="2400" spc="120" dirty="0" smtClean="0">
                <a:solidFill>
                  <a:srgbClr val="FFFF00"/>
                </a:solidFill>
                <a:latin typeface="Times New Roman"/>
                <a:cs typeface="Times New Roman"/>
              </a:rPr>
              <a:t>“The church </a:t>
            </a:r>
            <a:r>
              <a:rPr lang="en-US" sz="2400" spc="120" dirty="0" smtClean="0">
                <a:solidFill>
                  <a:srgbClr val="FFFF00"/>
                </a:solidFill>
                <a:latin typeface="Times New Roman"/>
                <a:cs typeface="Times New Roman"/>
              </a:rPr>
              <a:t>doesn’t need me” </a:t>
            </a:r>
            <a:r>
              <a:rPr lang="en-US" sz="2400" spc="120" dirty="0" smtClean="0">
                <a:solidFill>
                  <a:schemeClr val="bg1"/>
                </a:solidFill>
                <a:latin typeface="Times New Roman"/>
                <a:cs typeface="Times New Roman"/>
              </a:rPr>
              <a:t>= a lack of faith</a:t>
            </a:r>
            <a:endParaRPr lang="en-US" sz="2400" spc="120" dirty="0" smtClean="0">
              <a:solidFill>
                <a:srgbClr val="FFFF00"/>
              </a:solidFill>
              <a:latin typeface="Times New Roman"/>
              <a:cs typeface="Times New Roman"/>
            </a:endParaRPr>
          </a:p>
        </p:txBody>
      </p:sp>
      <p:sp>
        <p:nvSpPr>
          <p:cNvPr id="6" name="Rectangle 5"/>
          <p:cNvSpPr/>
          <p:nvPr/>
        </p:nvSpPr>
        <p:spPr>
          <a:xfrm>
            <a:off x="0" y="5253335"/>
            <a:ext cx="9144000" cy="461665"/>
          </a:xfrm>
          <a:prstGeom prst="rect">
            <a:avLst/>
          </a:prstGeom>
        </p:spPr>
        <p:txBody>
          <a:bodyPr wrap="square">
            <a:spAutoFit/>
          </a:bodyPr>
          <a:lstStyle/>
          <a:p>
            <a:r>
              <a:rPr lang="en-US" sz="2400" dirty="0" smtClean="0">
                <a:solidFill>
                  <a:srgbClr val="FFFF00"/>
                </a:solidFill>
                <a:latin typeface="Times New Roman"/>
                <a:cs typeface="Times New Roman"/>
              </a:rPr>
              <a:t>A “lack of faith” hinders us from findin</a:t>
            </a:r>
            <a:r>
              <a:rPr lang="en-US" sz="2400" dirty="0" smtClean="0">
                <a:solidFill>
                  <a:srgbClr val="FFFF00"/>
                </a:solidFill>
                <a:latin typeface="Times New Roman"/>
                <a:cs typeface="Times New Roman"/>
              </a:rPr>
              <a:t>g our place in the church body</a:t>
            </a:r>
            <a:endParaRPr lang="en-US" sz="2400" dirty="0">
              <a:solidFill>
                <a:srgbClr val="FFFF00"/>
              </a:solidFill>
              <a:latin typeface="Times New Roman"/>
              <a:cs typeface="Times New Roman"/>
            </a:endParaRPr>
          </a:p>
        </p:txBody>
      </p:sp>
      <p:sp>
        <p:nvSpPr>
          <p:cNvPr id="9" name="TextBox 8"/>
          <p:cNvSpPr txBox="1"/>
          <p:nvPr/>
        </p:nvSpPr>
        <p:spPr>
          <a:xfrm>
            <a:off x="1600200" y="0"/>
            <a:ext cx="5431195" cy="523220"/>
          </a:xfrm>
          <a:prstGeom prst="rect">
            <a:avLst/>
          </a:prstGeom>
          <a:noFill/>
        </p:spPr>
        <p:txBody>
          <a:bodyPr wrap="none" rtlCol="0">
            <a:spAutoFit/>
          </a:bodyPr>
          <a:lstStyle/>
          <a:p>
            <a:r>
              <a:rPr lang="en-US" sz="2800" dirty="0" smtClean="0">
                <a:solidFill>
                  <a:srgbClr val="FFFF00"/>
                </a:solidFill>
                <a:latin typeface="Iowan Old Style Black"/>
                <a:cs typeface="Iowan Old Style Black"/>
              </a:rPr>
              <a:t>Finding our place in church</a:t>
            </a:r>
            <a:endParaRPr lang="en-US" sz="2800" dirty="0">
              <a:solidFill>
                <a:srgbClr val="FFFF00"/>
              </a:solidFill>
              <a:latin typeface="Iowan Old Style Black"/>
              <a:cs typeface="Iowan Old Style Black"/>
            </a:endParaRPr>
          </a:p>
        </p:txBody>
      </p:sp>
      <p:sp>
        <p:nvSpPr>
          <p:cNvPr id="10" name="TextBox 9"/>
          <p:cNvSpPr txBox="1"/>
          <p:nvPr/>
        </p:nvSpPr>
        <p:spPr>
          <a:xfrm>
            <a:off x="0" y="29337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Don’t trust feelings.  Use “</a:t>
            </a:r>
            <a:r>
              <a:rPr lang="en-US" sz="2400" spc="120" dirty="0" smtClean="0">
                <a:solidFill>
                  <a:schemeClr val="bg1"/>
                </a:solidFill>
                <a:latin typeface="Comic Sans MS"/>
                <a:cs typeface="Comic Sans MS"/>
              </a:rPr>
              <a:t>sober judgment</a:t>
            </a:r>
            <a:r>
              <a:rPr lang="en-US" sz="2400" spc="120" dirty="0" smtClean="0">
                <a:solidFill>
                  <a:schemeClr val="bg1"/>
                </a:solidFill>
                <a:latin typeface="Times New Roman"/>
                <a:cs typeface="Times New Roman"/>
              </a:rPr>
              <a:t>” – take stock of the situation, and see it how it really is</a:t>
            </a:r>
            <a:endParaRPr lang="en-US" sz="2400" spc="120" dirty="0" smtClean="0">
              <a:solidFill>
                <a:schemeClr val="bg1"/>
              </a:solidFill>
              <a:latin typeface="Times New Roman"/>
              <a:cs typeface="Times New Roman"/>
            </a:endParaRPr>
          </a:p>
        </p:txBody>
      </p:sp>
      <p:sp>
        <p:nvSpPr>
          <p:cNvPr id="11" name="TextBox 10"/>
          <p:cNvSpPr txBox="1"/>
          <p:nvPr/>
        </p:nvSpPr>
        <p:spPr>
          <a:xfrm>
            <a:off x="685800" y="3695700"/>
            <a:ext cx="8458200"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you have gifts</a:t>
            </a:r>
          </a:p>
          <a:p>
            <a:pPr marL="265113" indent="-265113">
              <a:buFont typeface="Arial"/>
              <a:buChar char="•"/>
            </a:pPr>
            <a:r>
              <a:rPr lang="en-US" sz="2400" spc="120" dirty="0" smtClean="0">
                <a:solidFill>
                  <a:schemeClr val="bg1"/>
                </a:solidFill>
                <a:latin typeface="Times New Roman"/>
                <a:cs typeface="Times New Roman"/>
              </a:rPr>
              <a:t>the church depends on you and your gifts</a:t>
            </a:r>
          </a:p>
          <a:p>
            <a:pPr marL="265113" indent="-265113">
              <a:buFont typeface="Arial"/>
              <a:buChar char="•"/>
            </a:pPr>
            <a:r>
              <a:rPr lang="en-US" sz="2400" spc="120" dirty="0" smtClean="0">
                <a:solidFill>
                  <a:schemeClr val="bg1"/>
                </a:solidFill>
                <a:latin typeface="Times New Roman"/>
                <a:cs typeface="Times New Roman"/>
              </a:rPr>
              <a:t>I belong to you;  you belong to me</a:t>
            </a:r>
          </a:p>
          <a:p>
            <a:pPr marL="265113" indent="-265113">
              <a:buFont typeface="Arial"/>
              <a:buChar char="•"/>
            </a:pPr>
            <a:r>
              <a:rPr lang="en-US" sz="2400" spc="120" dirty="0" smtClean="0">
                <a:solidFill>
                  <a:schemeClr val="bg1"/>
                </a:solidFill>
                <a:latin typeface="Times New Roman"/>
                <a:cs typeface="Times New Roman"/>
              </a:rPr>
              <a:t>I am deficient without you;  you are deficient without me</a:t>
            </a:r>
            <a:endParaRPr lang="en-US" sz="2400" spc="120" dirty="0" smtClean="0">
              <a:solidFill>
                <a:schemeClr val="bg1"/>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37" grpId="0" animBg="1"/>
      <p:bldP spid="6" grpId="0"/>
      <p:bldP spid="10" grpId="0" build="p"/>
      <p:bldP spid="11"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extBox 14"/>
          <p:cNvSpPr txBox="1"/>
          <p:nvPr/>
        </p:nvSpPr>
        <p:spPr>
          <a:xfrm>
            <a:off x="0" y="4191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Discovering “</a:t>
            </a:r>
            <a:r>
              <a:rPr lang="en-US" sz="2400" spc="120" dirty="0" smtClean="0">
                <a:solidFill>
                  <a:schemeClr val="bg1"/>
                </a:solidFill>
                <a:latin typeface="Times New Roman"/>
                <a:cs typeface="Times New Roman"/>
              </a:rPr>
              <a:t>What part of the body am I”</a:t>
            </a:r>
          </a:p>
          <a:p>
            <a:pPr marL="265113" indent="-265113">
              <a:buFont typeface="Arial"/>
              <a:buChar char="•"/>
            </a:pPr>
            <a:r>
              <a:rPr lang="en-US" sz="2400" spc="120" dirty="0" smtClean="0">
                <a:solidFill>
                  <a:schemeClr val="bg1"/>
                </a:solidFill>
                <a:latin typeface="Times New Roman"/>
                <a:cs typeface="Times New Roman"/>
              </a:rPr>
              <a:t>Proper functioning as the body is an expression of worship</a:t>
            </a:r>
            <a:endParaRPr lang="en-US" sz="2400" spc="120" dirty="0" smtClean="0">
              <a:solidFill>
                <a:schemeClr val="bg1"/>
              </a:solidFill>
              <a:latin typeface="Times New Roman"/>
              <a:cs typeface="Times New Roman"/>
            </a:endParaRPr>
          </a:p>
        </p:txBody>
      </p:sp>
      <p:sp>
        <p:nvSpPr>
          <p:cNvPr id="6" name="Rectangle 5"/>
          <p:cNvSpPr/>
          <p:nvPr/>
        </p:nvSpPr>
        <p:spPr>
          <a:xfrm>
            <a:off x="0" y="3116759"/>
            <a:ext cx="9144000" cy="461665"/>
          </a:xfrm>
          <a:prstGeom prst="rect">
            <a:avLst/>
          </a:prstGeom>
        </p:spPr>
        <p:txBody>
          <a:bodyPr wrap="square">
            <a:spAutoFit/>
          </a:bodyPr>
          <a:lstStyle/>
          <a:p>
            <a:r>
              <a:rPr lang="en-US" sz="2400" dirty="0" smtClean="0">
                <a:solidFill>
                  <a:srgbClr val="FFFF00"/>
                </a:solidFill>
                <a:latin typeface="Times New Roman"/>
                <a:cs typeface="Times New Roman"/>
              </a:rPr>
              <a:t>A “lack of faith” hinders us from findin</a:t>
            </a:r>
            <a:r>
              <a:rPr lang="en-US" sz="2400" dirty="0" smtClean="0">
                <a:solidFill>
                  <a:srgbClr val="FFFF00"/>
                </a:solidFill>
                <a:latin typeface="Times New Roman"/>
                <a:cs typeface="Times New Roman"/>
              </a:rPr>
              <a:t>g our place in the church body</a:t>
            </a:r>
            <a:endParaRPr lang="en-US" sz="2400" dirty="0">
              <a:solidFill>
                <a:srgbClr val="FFFF00"/>
              </a:solidFill>
              <a:latin typeface="Times New Roman"/>
              <a:cs typeface="Times New Roman"/>
            </a:endParaRPr>
          </a:p>
        </p:txBody>
      </p:sp>
      <p:sp>
        <p:nvSpPr>
          <p:cNvPr id="9" name="TextBox 8"/>
          <p:cNvSpPr txBox="1"/>
          <p:nvPr/>
        </p:nvSpPr>
        <p:spPr>
          <a:xfrm>
            <a:off x="1600200" y="0"/>
            <a:ext cx="5431195" cy="523220"/>
          </a:xfrm>
          <a:prstGeom prst="rect">
            <a:avLst/>
          </a:prstGeom>
          <a:noFill/>
        </p:spPr>
        <p:txBody>
          <a:bodyPr wrap="none" rtlCol="0">
            <a:spAutoFit/>
          </a:bodyPr>
          <a:lstStyle/>
          <a:p>
            <a:r>
              <a:rPr lang="en-US" sz="2800" dirty="0" smtClean="0">
                <a:solidFill>
                  <a:srgbClr val="FFFF00"/>
                </a:solidFill>
                <a:latin typeface="Iowan Old Style Black"/>
                <a:cs typeface="Iowan Old Style Black"/>
              </a:rPr>
              <a:t>Finding our place in church</a:t>
            </a:r>
            <a:endParaRPr lang="en-US" sz="2800" dirty="0">
              <a:solidFill>
                <a:srgbClr val="FFFF00"/>
              </a:solidFill>
              <a:latin typeface="Iowan Old Style Black"/>
              <a:cs typeface="Iowan Old Style Black"/>
            </a:endParaRPr>
          </a:p>
        </p:txBody>
      </p:sp>
      <p:sp>
        <p:nvSpPr>
          <p:cNvPr id="10" name="TextBox 9"/>
          <p:cNvSpPr txBox="1"/>
          <p:nvPr/>
        </p:nvSpPr>
        <p:spPr>
          <a:xfrm>
            <a:off x="0" y="11049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Don’t trust feelings.  Use “</a:t>
            </a:r>
            <a:r>
              <a:rPr lang="en-US" sz="2400" spc="120" dirty="0" smtClean="0">
                <a:solidFill>
                  <a:schemeClr val="bg1"/>
                </a:solidFill>
                <a:latin typeface="Comic Sans MS"/>
                <a:cs typeface="Comic Sans MS"/>
              </a:rPr>
              <a:t>sober judgment</a:t>
            </a:r>
            <a:r>
              <a:rPr lang="en-US" sz="2400" spc="120" dirty="0" smtClean="0">
                <a:solidFill>
                  <a:schemeClr val="bg1"/>
                </a:solidFill>
                <a:latin typeface="Times New Roman"/>
                <a:cs typeface="Times New Roman"/>
              </a:rPr>
              <a:t>” – take stock of the situation, and see it how it really is</a:t>
            </a:r>
            <a:endParaRPr lang="en-US" sz="2400" spc="120" dirty="0" smtClean="0">
              <a:solidFill>
                <a:schemeClr val="bg1"/>
              </a:solidFill>
              <a:latin typeface="Times New Roman"/>
              <a:cs typeface="Times New Roman"/>
            </a:endParaRPr>
          </a:p>
        </p:txBody>
      </p:sp>
      <p:sp>
        <p:nvSpPr>
          <p:cNvPr id="11" name="TextBox 10"/>
          <p:cNvSpPr txBox="1"/>
          <p:nvPr/>
        </p:nvSpPr>
        <p:spPr>
          <a:xfrm>
            <a:off x="685800" y="1866900"/>
            <a:ext cx="8458200" cy="1323439"/>
          </a:xfrm>
          <a:prstGeom prst="rect">
            <a:avLst/>
          </a:prstGeom>
          <a:noFill/>
        </p:spPr>
        <p:txBody>
          <a:bodyPr wrap="square" rtlCol="0">
            <a:spAutoFit/>
          </a:bodyPr>
          <a:lstStyle/>
          <a:p>
            <a:pPr marL="265113" indent="-265113">
              <a:buFont typeface="Arial"/>
              <a:buChar char="•"/>
            </a:pPr>
            <a:r>
              <a:rPr lang="en-US" sz="2000" spc="120" dirty="0" smtClean="0">
                <a:solidFill>
                  <a:schemeClr val="bg1"/>
                </a:solidFill>
                <a:latin typeface="Times New Roman"/>
                <a:cs typeface="Times New Roman"/>
              </a:rPr>
              <a:t>you have gifts</a:t>
            </a:r>
          </a:p>
          <a:p>
            <a:pPr marL="265113" indent="-265113">
              <a:buFont typeface="Arial"/>
              <a:buChar char="•"/>
            </a:pPr>
            <a:r>
              <a:rPr lang="en-US" sz="2000" spc="120" dirty="0" smtClean="0">
                <a:solidFill>
                  <a:schemeClr val="bg1"/>
                </a:solidFill>
                <a:latin typeface="Times New Roman"/>
                <a:cs typeface="Times New Roman"/>
              </a:rPr>
              <a:t>the church depends on you and your gifts</a:t>
            </a:r>
          </a:p>
          <a:p>
            <a:pPr marL="265113" indent="-265113">
              <a:buFont typeface="Arial"/>
              <a:buChar char="•"/>
            </a:pPr>
            <a:r>
              <a:rPr lang="en-US" sz="2000" spc="120" dirty="0" smtClean="0">
                <a:solidFill>
                  <a:schemeClr val="bg1"/>
                </a:solidFill>
                <a:latin typeface="Times New Roman"/>
                <a:cs typeface="Times New Roman"/>
              </a:rPr>
              <a:t>I belong to you;  you belong to me</a:t>
            </a:r>
          </a:p>
          <a:p>
            <a:pPr marL="265113" indent="-265113">
              <a:buFont typeface="Arial"/>
              <a:buChar char="•"/>
            </a:pPr>
            <a:r>
              <a:rPr lang="en-US" sz="2000" spc="120" dirty="0" smtClean="0">
                <a:solidFill>
                  <a:schemeClr val="bg1"/>
                </a:solidFill>
                <a:latin typeface="Times New Roman"/>
                <a:cs typeface="Times New Roman"/>
              </a:rPr>
              <a:t>I am deficient without you;  you are deficient without me</a:t>
            </a:r>
            <a:endParaRPr lang="en-US" sz="2000" spc="120" dirty="0" smtClean="0">
              <a:solidFill>
                <a:schemeClr val="bg1"/>
              </a:solidFill>
              <a:latin typeface="Times New Roman"/>
              <a:cs typeface="Times New Roman"/>
            </a:endParaRPr>
          </a:p>
        </p:txBody>
      </p:sp>
      <p:sp>
        <p:nvSpPr>
          <p:cNvPr id="8" name="Rectangle 7"/>
          <p:cNvSpPr/>
          <p:nvPr/>
        </p:nvSpPr>
        <p:spPr>
          <a:xfrm>
            <a:off x="0" y="3543300"/>
            <a:ext cx="4267200" cy="461665"/>
          </a:xfrm>
          <a:prstGeom prst="rect">
            <a:avLst/>
          </a:prstGeom>
        </p:spPr>
        <p:txBody>
          <a:bodyPr wrap="square">
            <a:spAutoFit/>
          </a:bodyPr>
          <a:lstStyle/>
          <a:p>
            <a:r>
              <a:rPr lang="en-US" sz="2400" b="1" i="1" u="sng" dirty="0" smtClean="0">
                <a:solidFill>
                  <a:srgbClr val="FFFFFF"/>
                </a:solidFill>
                <a:latin typeface="Times New Roman"/>
                <a:cs typeface="Times New Roman"/>
              </a:rPr>
              <a:t>Use the Spiritual gifts you have</a:t>
            </a:r>
            <a:r>
              <a:rPr lang="en-US" sz="2400" b="1" i="1" dirty="0" smtClean="0">
                <a:solidFill>
                  <a:srgbClr val="FFFFFF"/>
                </a:solidFill>
                <a:latin typeface="Times New Roman"/>
                <a:cs typeface="Times New Roman"/>
              </a:rPr>
              <a:t>:</a:t>
            </a:r>
            <a:endParaRPr lang="en-US" sz="2400" b="1" i="1" dirty="0">
              <a:solidFill>
                <a:srgbClr val="FFFFFF"/>
              </a:solidFill>
              <a:latin typeface="Times New Roman"/>
              <a:cs typeface="Times New Roman"/>
            </a:endParaRPr>
          </a:p>
        </p:txBody>
      </p:sp>
      <p:sp>
        <p:nvSpPr>
          <p:cNvPr id="12" name="TextBox 11"/>
          <p:cNvSpPr txBox="1"/>
          <p:nvPr/>
        </p:nvSpPr>
        <p:spPr>
          <a:xfrm>
            <a:off x="0" y="4000500"/>
            <a:ext cx="9144000" cy="1569660"/>
          </a:xfrm>
          <a:prstGeom prst="rect">
            <a:avLst/>
          </a:prstGeom>
          <a:noFill/>
        </p:spPr>
        <p:txBody>
          <a:bodyPr wrap="square" numCol="2" rtlCol="0">
            <a:spAutoFit/>
          </a:bodyPr>
          <a:lstStyle/>
          <a:p>
            <a:pPr marL="265113" indent="-265113">
              <a:buFont typeface="Arial"/>
              <a:buChar char="•"/>
            </a:pPr>
            <a:r>
              <a:rPr lang="en-US" sz="2400" spc="120" dirty="0" smtClean="0">
                <a:solidFill>
                  <a:schemeClr val="bg1"/>
                </a:solidFill>
                <a:latin typeface="Times New Roman"/>
                <a:cs typeface="Times New Roman"/>
              </a:rPr>
              <a:t>prophecy – in proportion to faith (only say what God does)</a:t>
            </a:r>
          </a:p>
          <a:p>
            <a:pPr marL="265113" indent="-265113">
              <a:buFont typeface="Arial"/>
              <a:buChar char="•"/>
            </a:pPr>
            <a:r>
              <a:rPr lang="en-US" sz="2400" spc="120" dirty="0" smtClean="0">
                <a:solidFill>
                  <a:schemeClr val="bg1"/>
                </a:solidFill>
                <a:latin typeface="Times New Roman"/>
                <a:cs typeface="Times New Roman"/>
              </a:rPr>
              <a:t>service – in serving</a:t>
            </a:r>
          </a:p>
          <a:p>
            <a:pPr marL="265113" indent="-265113">
              <a:buFont typeface="Arial"/>
              <a:buChar char="•"/>
            </a:pPr>
            <a:r>
              <a:rPr lang="en-US" sz="2400" spc="120" dirty="0" smtClean="0">
                <a:solidFill>
                  <a:schemeClr val="bg1"/>
                </a:solidFill>
                <a:latin typeface="Times New Roman"/>
                <a:cs typeface="Times New Roman"/>
              </a:rPr>
              <a:t>teaching – in teaching</a:t>
            </a:r>
          </a:p>
          <a:p>
            <a:pPr marL="265113" indent="-265113">
              <a:buFont typeface="Arial"/>
              <a:buChar char="•"/>
            </a:pPr>
            <a:r>
              <a:rPr lang="en-US" sz="2400" spc="120" dirty="0" smtClean="0">
                <a:solidFill>
                  <a:schemeClr val="bg1"/>
                </a:solidFill>
                <a:latin typeface="Times New Roman"/>
                <a:cs typeface="Times New Roman"/>
              </a:rPr>
              <a:t>exhorting – in encouraging</a:t>
            </a:r>
          </a:p>
          <a:p>
            <a:pPr marL="265113" indent="-265113">
              <a:buFont typeface="Arial"/>
              <a:buChar char="•"/>
            </a:pPr>
            <a:r>
              <a:rPr lang="en-US" sz="2400" spc="120" dirty="0" smtClean="0">
                <a:solidFill>
                  <a:schemeClr val="bg1"/>
                </a:solidFill>
                <a:latin typeface="Times New Roman"/>
                <a:cs typeface="Times New Roman"/>
              </a:rPr>
              <a:t>giving – in generosity</a:t>
            </a:r>
          </a:p>
          <a:p>
            <a:pPr marL="265113" indent="-265113">
              <a:buFont typeface="Arial"/>
              <a:buChar char="•"/>
            </a:pPr>
            <a:r>
              <a:rPr lang="en-US" sz="2400" spc="120" dirty="0" smtClean="0">
                <a:solidFill>
                  <a:schemeClr val="bg1"/>
                </a:solidFill>
                <a:latin typeface="Times New Roman"/>
                <a:cs typeface="Times New Roman"/>
              </a:rPr>
              <a:t>Leadership – zealously</a:t>
            </a:r>
          </a:p>
          <a:p>
            <a:pPr marL="265113" indent="-265113">
              <a:buFont typeface="Arial"/>
              <a:buChar char="•"/>
            </a:pPr>
            <a:r>
              <a:rPr lang="en-US" sz="2400" spc="120" dirty="0" smtClean="0">
                <a:solidFill>
                  <a:schemeClr val="bg1"/>
                </a:solidFill>
                <a:latin typeface="Times New Roman"/>
                <a:cs typeface="Times New Roman"/>
              </a:rPr>
              <a:t>Mercy – cheerfully </a:t>
            </a:r>
          </a:p>
        </p:txBody>
      </p:sp>
      <p:sp>
        <p:nvSpPr>
          <p:cNvPr id="13" name="Rectangle 12"/>
          <p:cNvSpPr/>
          <p:nvPr/>
        </p:nvSpPr>
        <p:spPr>
          <a:xfrm>
            <a:off x="4114800" y="3543300"/>
            <a:ext cx="5029200" cy="461665"/>
          </a:xfrm>
          <a:prstGeom prst="rect">
            <a:avLst/>
          </a:prstGeom>
        </p:spPr>
        <p:txBody>
          <a:bodyPr wrap="square">
            <a:spAutoFit/>
          </a:bodyPr>
          <a:lstStyle/>
          <a:p>
            <a:r>
              <a:rPr lang="en-US" sz="2400" b="1" i="1" dirty="0" smtClean="0">
                <a:solidFill>
                  <a:srgbClr val="FFFF00"/>
                </a:solidFill>
                <a:latin typeface="Times New Roman"/>
                <a:cs typeface="Times New Roman"/>
              </a:rPr>
              <a:t>to strengthen the body and its unity</a:t>
            </a:r>
            <a:endParaRPr lang="en-US" sz="2400" b="1" i="1"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38069</TotalTime>
  <Words>549</Words>
  <Application>Microsoft Macintosh PowerPoint</Application>
  <PresentationFormat>On-screen Show (16:10)</PresentationFormat>
  <Paragraphs>34</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Default Design</vt:lpstr>
      <vt:lpstr>Slide 1</vt:lpstr>
      <vt:lpstr>Slide 2</vt:lpstr>
      <vt:lpstr>Slide 3</vt:lpstr>
      <vt:lpstr>Slide 4</vt:lpstr>
      <vt:lpstr>Slide 5</vt:lpstr>
      <vt:lpstr>Slide 6</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354</cp:revision>
  <cp:lastPrinted>2016-10-21T22:55:42Z</cp:lastPrinted>
  <dcterms:created xsi:type="dcterms:W3CDTF">2016-10-21T20:54:58Z</dcterms:created>
  <dcterms:modified xsi:type="dcterms:W3CDTF">2016-10-21T23:02:58Z</dcterms:modified>
</cp:coreProperties>
</file>